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7"/>
  </p:notesMasterIdLst>
  <p:sldIdLst>
    <p:sldId id="332" r:id="rId2"/>
    <p:sldId id="337" r:id="rId3"/>
    <p:sldId id="333" r:id="rId4"/>
    <p:sldId id="334" r:id="rId5"/>
    <p:sldId id="336" r:id="rId6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743" autoAdjust="0"/>
    <p:restoredTop sz="96404" autoAdjust="0"/>
  </p:normalViewPr>
  <p:slideViewPr>
    <p:cSldViewPr>
      <p:cViewPr varScale="1">
        <p:scale>
          <a:sx n="111" d="100"/>
          <a:sy n="111" d="100"/>
        </p:scale>
        <p:origin x="77" y="15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400" dirty="0" smtClean="0"/>
              <a:t>Информационная справка МБОУ №144 Советского района</a:t>
            </a:r>
            <a:br>
              <a:rPr lang="ru-RU" sz="1400" dirty="0" smtClean="0"/>
            </a:br>
            <a:r>
              <a:rPr lang="ru-RU" sz="1400" dirty="0" smtClean="0"/>
              <a:t>по проведенным мероприятиям в рамках Года родных языков и народного единства за </a:t>
            </a:r>
            <a:r>
              <a:rPr lang="ru-RU" sz="1400" i="1" dirty="0" smtClean="0"/>
              <a:t>март </a:t>
            </a:r>
            <a:r>
              <a:rPr lang="ru-RU" sz="1400" dirty="0" smtClean="0"/>
              <a:t>2021 года</a:t>
            </a:r>
            <a:endParaRPr lang="ru-RU" sz="1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886020"/>
              </p:ext>
            </p:extLst>
          </p:nvPr>
        </p:nvGraphicFramePr>
        <p:xfrm>
          <a:off x="714347" y="1214428"/>
          <a:ext cx="8072496" cy="1500198"/>
        </p:xfrm>
        <a:graphic>
          <a:graphicData uri="http://schemas.openxmlformats.org/drawingml/2006/table">
            <a:tbl>
              <a:tblPr firstRow="1" firstCol="1" bandRow="1"/>
              <a:tblGrid>
                <a:gridCol w="1433435">
                  <a:extLst>
                    <a:ext uri="{9D8B030D-6E8A-4147-A177-3AD203B41FA5}">
                      <a16:colId xmlns:a16="http://schemas.microsoft.com/office/drawing/2014/main" val="3906029407"/>
                    </a:ext>
                  </a:extLst>
                </a:gridCol>
                <a:gridCol w="1131658">
                  <a:extLst>
                    <a:ext uri="{9D8B030D-6E8A-4147-A177-3AD203B41FA5}">
                      <a16:colId xmlns:a16="http://schemas.microsoft.com/office/drawing/2014/main" val="3306343756"/>
                    </a:ext>
                  </a:extLst>
                </a:gridCol>
                <a:gridCol w="1735210">
                  <a:extLst>
                    <a:ext uri="{9D8B030D-6E8A-4147-A177-3AD203B41FA5}">
                      <a16:colId xmlns:a16="http://schemas.microsoft.com/office/drawing/2014/main" val="3771351927"/>
                    </a:ext>
                  </a:extLst>
                </a:gridCol>
                <a:gridCol w="1659616">
                  <a:extLst>
                    <a:ext uri="{9D8B030D-6E8A-4147-A177-3AD203B41FA5}">
                      <a16:colId xmlns:a16="http://schemas.microsoft.com/office/drawing/2014/main" val="2382812083"/>
                    </a:ext>
                  </a:extLst>
                </a:gridCol>
                <a:gridCol w="2112577">
                  <a:extLst>
                    <a:ext uri="{9D8B030D-6E8A-4147-A177-3AD203B41FA5}">
                      <a16:colId xmlns:a16="http://schemas.microsoft.com/office/drawing/2014/main" val="768813405"/>
                    </a:ext>
                  </a:extLst>
                </a:gridCol>
              </a:tblGrid>
              <a:tr h="10083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учащихся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947657"/>
                  </a:ext>
                </a:extLst>
              </a:tr>
              <a:tr h="491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tt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“Школа №144”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1112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46%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96706"/>
              </p:ext>
            </p:extLst>
          </p:nvPr>
        </p:nvGraphicFramePr>
        <p:xfrm>
          <a:off x="642907" y="2787773"/>
          <a:ext cx="8215372" cy="2261857"/>
        </p:xfrm>
        <a:graphic>
          <a:graphicData uri="http://schemas.openxmlformats.org/drawingml/2006/table">
            <a:tbl>
              <a:tblPr firstRow="1" firstCol="1" bandRow="1"/>
              <a:tblGrid>
                <a:gridCol w="1458806">
                  <a:extLst>
                    <a:ext uri="{9D8B030D-6E8A-4147-A177-3AD203B41FA5}">
                      <a16:colId xmlns:a16="http://schemas.microsoft.com/office/drawing/2014/main" val="4263517927"/>
                    </a:ext>
                  </a:extLst>
                </a:gridCol>
                <a:gridCol w="2073038">
                  <a:extLst>
                    <a:ext uri="{9D8B030D-6E8A-4147-A177-3AD203B41FA5}">
                      <a16:colId xmlns:a16="http://schemas.microsoft.com/office/drawing/2014/main" val="97294494"/>
                    </a:ext>
                  </a:extLst>
                </a:gridCol>
                <a:gridCol w="1458805">
                  <a:extLst>
                    <a:ext uri="{9D8B030D-6E8A-4147-A177-3AD203B41FA5}">
                      <a16:colId xmlns:a16="http://schemas.microsoft.com/office/drawing/2014/main" val="3239467607"/>
                    </a:ext>
                  </a:extLst>
                </a:gridCol>
                <a:gridCol w="3224723">
                  <a:extLst>
                    <a:ext uri="{9D8B030D-6E8A-4147-A177-3AD203B41FA5}">
                      <a16:colId xmlns:a16="http://schemas.microsoft.com/office/drawing/2014/main" val="1022173367"/>
                    </a:ext>
                  </a:extLst>
                </a:gridCol>
              </a:tblGrid>
              <a:tr h="53012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мероприятие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Краткое описание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1141137"/>
                  </a:ext>
                </a:extLst>
              </a:tr>
              <a:tr h="908777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“Школа №144” 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“Туган телләр</a:t>
                      </a:r>
                      <a:r>
                        <a:rPr lang="tt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бәйрәме</a:t>
                      </a: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”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190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Праздник  организован  так, что в нем ярко были отражены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культура и традиции народов, проживающих в Республике Татарстан.  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598374"/>
                  </a:ext>
                </a:extLst>
              </a:tr>
              <a:tr h="403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Батырлык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үрнәге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tt-RU" sz="1200" kern="12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Внеклассное мероприятие, посвященное  жизни и творчеству </a:t>
                      </a:r>
                      <a:r>
                        <a:rPr lang="ru-RU" sz="12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Мусы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Джалиля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(литературно – музыкальная композиция)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132087"/>
                  </a:ext>
                </a:extLst>
              </a:tr>
              <a:tr h="2271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880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347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2929157"/>
              </p:ext>
            </p:extLst>
          </p:nvPr>
        </p:nvGraphicFramePr>
        <p:xfrm>
          <a:off x="683569" y="252564"/>
          <a:ext cx="7632474" cy="4033574"/>
        </p:xfrm>
        <a:graphic>
          <a:graphicData uri="http://schemas.openxmlformats.org/drawingml/2006/table">
            <a:tbl>
              <a:tblPr firstRow="1" firstCol="1" bandRow="1"/>
              <a:tblGrid>
                <a:gridCol w="1355300">
                  <a:extLst>
                    <a:ext uri="{9D8B030D-6E8A-4147-A177-3AD203B41FA5}">
                      <a16:colId xmlns:a16="http://schemas.microsoft.com/office/drawing/2014/main" val="1336804802"/>
                    </a:ext>
                  </a:extLst>
                </a:gridCol>
                <a:gridCol w="1925952">
                  <a:extLst>
                    <a:ext uri="{9D8B030D-6E8A-4147-A177-3AD203B41FA5}">
                      <a16:colId xmlns:a16="http://schemas.microsoft.com/office/drawing/2014/main" val="387110931"/>
                    </a:ext>
                  </a:extLst>
                </a:gridCol>
                <a:gridCol w="1355299">
                  <a:extLst>
                    <a:ext uri="{9D8B030D-6E8A-4147-A177-3AD203B41FA5}">
                      <a16:colId xmlns:a16="http://schemas.microsoft.com/office/drawing/2014/main" val="3628466246"/>
                    </a:ext>
                  </a:extLst>
                </a:gridCol>
                <a:gridCol w="2995923">
                  <a:extLst>
                    <a:ext uri="{9D8B030D-6E8A-4147-A177-3AD203B41FA5}">
                      <a16:colId xmlns:a16="http://schemas.microsoft.com/office/drawing/2014/main" val="639325826"/>
                    </a:ext>
                  </a:extLst>
                </a:gridCol>
              </a:tblGrid>
              <a:tr h="1382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Краткая информация</a:t>
                      </a:r>
                      <a:r>
                        <a:rPr lang="ru-RU" sz="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276032"/>
                  </a:ext>
                </a:extLst>
              </a:tr>
              <a:tr h="1100817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tt-RU" sz="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“Школа №144”</a:t>
                      </a:r>
                      <a:r>
                        <a:rPr lang="tt-RU" sz="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“Әнием – дөньядагы иң газиз кешем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День матери – тот праздник, о котором невозможно забыть в суете каждодневных забот. Его с нетерпением ждут и отмечают во многих странах.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3560559"/>
                  </a:ext>
                </a:extLst>
              </a:tr>
              <a:tr h="503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“Бишек җырлары-кеше күңеленең иң нечкә кыллары...”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tt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Музыкально – литературная композиция, посвященная колыбельным песням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5673726"/>
                  </a:ext>
                </a:extLst>
              </a:tr>
              <a:tr h="5113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детей в различных творческих конкурсах, НПК 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t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Республиканская НПК учащихся имени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Вилькеева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V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(с международным участием) научная конференция учащихся имени</a:t>
                      </a:r>
                    </a:p>
                    <a:p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Н.И.Лобачевского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ежрегиональные юношеские научно-исследовательские чтения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имени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Каюма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Насыйри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8553508"/>
                  </a:ext>
                </a:extLst>
              </a:tr>
              <a:tr h="2319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Открытые уроки по родному языку и литературе в рамках Года Родных языков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родного языка и литературы.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113870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59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МБОУ «Школа №144»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464865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423" y="1828005"/>
            <a:ext cx="2499577" cy="969348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783553"/>
            <a:ext cx="2489425" cy="868317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77551"/>
            <a:ext cx="2448272" cy="996981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577" y="872342"/>
            <a:ext cx="2461209" cy="10073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192" y="1874532"/>
            <a:ext cx="2426657" cy="90902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883" y="872342"/>
            <a:ext cx="2426524" cy="100219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192" y="2814717"/>
            <a:ext cx="2479351" cy="83827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391" y="2783552"/>
            <a:ext cx="2520280" cy="86831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68" y="3650815"/>
            <a:ext cx="2448272" cy="95346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12274" y="3642098"/>
            <a:ext cx="2482269" cy="9545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085" y="3640005"/>
            <a:ext cx="2426657" cy="94796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10654" y="1847448"/>
            <a:ext cx="2480586" cy="101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3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№144» </a:t>
            </a: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«Язык  -  живая душа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народа»/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«Тел 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халыкның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күңеле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квест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игра</a:t>
            </a:r>
            <a:endParaRPr lang="tt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2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392" y="2190028"/>
            <a:ext cx="2200572" cy="1389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Выноска-облако 25"/>
          <p:cNvSpPr/>
          <p:nvPr/>
        </p:nvSpPr>
        <p:spPr>
          <a:xfrm>
            <a:off x="2740968" y="150018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Туган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телл</a:t>
            </a:r>
            <a:r>
              <a:rPr lang="tt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 бәйрәме/Праздник Родных языков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tt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t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329" y="652154"/>
            <a:ext cx="2350633" cy="1493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256" y="3166632"/>
            <a:ext cx="2448272" cy="1851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7435"/>
            <a:ext cx="2540259" cy="1858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656" y="3507854"/>
            <a:ext cx="2481287" cy="1432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94673"/>
            <a:ext cx="2304256" cy="1584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404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7992888" cy="857250"/>
          </a:xfrm>
        </p:spPr>
        <p:txBody>
          <a:bodyPr>
            <a:normAutofit/>
          </a:bodyPr>
          <a:lstStyle/>
          <a:p>
            <a:r>
              <a:rPr lang="ru-RU" sz="1600" dirty="0"/>
              <a:t>Мероприятия </a:t>
            </a:r>
            <a:r>
              <a:rPr lang="ru-RU" sz="1600" dirty="0" smtClean="0"/>
              <a:t>МБОУ «Школа №144 запланированные </a:t>
            </a:r>
            <a:r>
              <a:rPr lang="ru-RU" sz="1600" dirty="0"/>
              <a:t>в рамках </a:t>
            </a:r>
            <a:br>
              <a:rPr lang="ru-RU" sz="1600" dirty="0"/>
            </a:br>
            <a:r>
              <a:rPr lang="ru-RU" sz="1600" dirty="0"/>
              <a:t>Года родных языках и народного единства </a:t>
            </a:r>
            <a:br>
              <a:rPr lang="ru-RU" sz="1600" dirty="0"/>
            </a:br>
            <a:r>
              <a:rPr lang="ru-RU" sz="1600" dirty="0"/>
              <a:t>на </a:t>
            </a:r>
            <a:r>
              <a:rPr lang="ru-RU" sz="1600" b="0" i="1" dirty="0" smtClean="0"/>
              <a:t>апрель </a:t>
            </a:r>
            <a:r>
              <a:rPr lang="ru-RU" sz="1600" dirty="0" smtClean="0"/>
              <a:t>2021</a:t>
            </a:r>
            <a:endParaRPr lang="ru-RU" sz="1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0543800"/>
              </p:ext>
            </p:extLst>
          </p:nvPr>
        </p:nvGraphicFramePr>
        <p:xfrm>
          <a:off x="611188" y="1200150"/>
          <a:ext cx="7704855" cy="2926080"/>
        </p:xfrm>
        <a:graphic>
          <a:graphicData uri="http://schemas.openxmlformats.org/drawingml/2006/table">
            <a:tbl>
              <a:tblPr firstRow="1" firstCol="1" bandRow="1"/>
              <a:tblGrid>
                <a:gridCol w="1368153">
                  <a:extLst>
                    <a:ext uri="{9D8B030D-6E8A-4147-A177-3AD203B41FA5}">
                      <a16:colId xmlns:a16="http://schemas.microsoft.com/office/drawing/2014/main" val="904831408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10139392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910908665"/>
                    </a:ext>
                  </a:extLst>
                </a:gridCol>
                <a:gridCol w="3024334">
                  <a:extLst>
                    <a:ext uri="{9D8B030D-6E8A-4147-A177-3AD203B41FA5}">
                      <a16:colId xmlns:a16="http://schemas.microsoft.com/office/drawing/2014/main" val="2777366753"/>
                    </a:ext>
                  </a:extLst>
                </a:gridCol>
              </a:tblGrid>
              <a:tr h="5637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ОУ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Краткая информация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1666202"/>
                  </a:ext>
                </a:extLst>
              </a:tr>
              <a:tr h="277400">
                <a:tc rowSpan="4"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«Школа №144»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Композитор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Р.Яхинның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100еллыгына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әдәби-музыкаль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кичә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Музыкально – литературная композиция, посвященная 100-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летию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Р.Яхина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4244592"/>
                  </a:ext>
                </a:extLst>
              </a:tr>
              <a:tr h="277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Җырлыйк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әле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дуслар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!”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Музыкальное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мероприятие, посвященное народным песням.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8361516"/>
                  </a:ext>
                </a:extLst>
              </a:tr>
              <a:tr h="277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татарча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сөйләшәм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акциясе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Язгы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аҗаган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” -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уен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560</a:t>
                      </a:r>
                      <a:endParaRPr lang="ru-RU" sz="120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 пройдет</a:t>
                      </a:r>
                      <a:r>
                        <a:rPr lang="ru-RU" sz="1200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 форме </a:t>
                      </a:r>
                      <a:r>
                        <a:rPr lang="ru-RU" sz="1200" kern="120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 игры, посвященной ко Дню</a:t>
                      </a:r>
                      <a:r>
                        <a:rPr lang="ru-RU" sz="1200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рождения </a:t>
                      </a:r>
                      <a:r>
                        <a:rPr lang="ru-RU" sz="1200" kern="1200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Г.Тукая</a:t>
                      </a:r>
                      <a:r>
                        <a:rPr lang="ru-RU" sz="1200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8411191"/>
                  </a:ext>
                </a:extLst>
              </a:tr>
              <a:tr h="277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Аерып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булмый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яздан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Тукайны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Музыкально – литературная композиция, </a:t>
                      </a: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посвященная ко Дню рождения </a:t>
                      </a:r>
                      <a:r>
                        <a:rPr lang="ru-RU" sz="1200" kern="120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Г.Тукая</a:t>
                      </a: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441181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5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3572</TotalTime>
  <Words>344</Words>
  <Application>Microsoft Office PowerPoint</Application>
  <PresentationFormat>Экран (16:9)</PresentationFormat>
  <Paragraphs>76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2_Тема Office</vt:lpstr>
      <vt:lpstr>  Информационная справка МБОУ №144 Советского района по проведенным мероприятиям в рамках Года родных языков и народного единства за март 2021 года</vt:lpstr>
      <vt:lpstr>Презентация PowerPoint</vt:lpstr>
      <vt:lpstr>ФОТОРЕПОРТАЖ  МБОУ «Школа №144»  </vt:lpstr>
      <vt:lpstr>Советского района г.Казани</vt:lpstr>
      <vt:lpstr>Мероприятия МБОУ «Школа №144 запланированные в рамках  Года родных языках и народного единства  на апрель 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79270</cp:lastModifiedBy>
  <cp:revision>458</cp:revision>
  <cp:lastPrinted>2021-02-01T07:48:05Z</cp:lastPrinted>
  <dcterms:created xsi:type="dcterms:W3CDTF">2015-10-13T08:15:21Z</dcterms:created>
  <dcterms:modified xsi:type="dcterms:W3CDTF">2021-03-25T18:30:15Z</dcterms:modified>
</cp:coreProperties>
</file>